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5" r:id="rId10"/>
    <p:sldId id="266" r:id="rId11"/>
    <p:sldId id="268" r:id="rId12"/>
    <p:sldId id="267" r:id="rId13"/>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46" d="100"/>
          <a:sy n="46" d="100"/>
        </p:scale>
        <p:origin x="-600" y="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7E8CC43-7567-4457-BBB3-E73D8E01B38A}" type="datetimeFigureOut">
              <a:rPr lang="pl-PL" smtClean="0"/>
              <a:t>2020-05-04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43EC3AC-D155-4BBD-AE0C-32524CD45DCD}" type="slidenum">
              <a:rPr lang="pl-PL" smtClean="0"/>
              <a:t>‹#›</a:t>
            </a:fld>
            <a:endParaRPr lang="pl-PL"/>
          </a:p>
        </p:txBody>
      </p:sp>
    </p:spTree>
    <p:extLst>
      <p:ext uri="{BB962C8B-B14F-4D97-AF65-F5344CB8AC3E}">
        <p14:creationId xmlns:p14="http://schemas.microsoft.com/office/powerpoint/2010/main" val="2683953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7E8CC43-7567-4457-BBB3-E73D8E01B38A}" type="datetimeFigureOut">
              <a:rPr lang="pl-PL" smtClean="0"/>
              <a:t>2020-05-04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43EC3AC-D155-4BBD-AE0C-32524CD45DCD}" type="slidenum">
              <a:rPr lang="pl-PL" smtClean="0"/>
              <a:t>‹#›</a:t>
            </a:fld>
            <a:endParaRPr lang="pl-PL"/>
          </a:p>
        </p:txBody>
      </p:sp>
    </p:spTree>
    <p:extLst>
      <p:ext uri="{BB962C8B-B14F-4D97-AF65-F5344CB8AC3E}">
        <p14:creationId xmlns:p14="http://schemas.microsoft.com/office/powerpoint/2010/main" val="2657360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7E8CC43-7567-4457-BBB3-E73D8E01B38A}" type="datetimeFigureOut">
              <a:rPr lang="pl-PL" smtClean="0"/>
              <a:t>2020-05-04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43EC3AC-D155-4BBD-AE0C-32524CD45DCD}" type="slidenum">
              <a:rPr lang="pl-PL" smtClean="0"/>
              <a:t>‹#›</a:t>
            </a:fld>
            <a:endParaRPr lang="pl-PL"/>
          </a:p>
        </p:txBody>
      </p:sp>
    </p:spTree>
    <p:extLst>
      <p:ext uri="{BB962C8B-B14F-4D97-AF65-F5344CB8AC3E}">
        <p14:creationId xmlns:p14="http://schemas.microsoft.com/office/powerpoint/2010/main" val="3679606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7E8CC43-7567-4457-BBB3-E73D8E01B38A}" type="datetimeFigureOut">
              <a:rPr lang="pl-PL" smtClean="0"/>
              <a:t>2020-05-04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43EC3AC-D155-4BBD-AE0C-32524CD45DCD}" type="slidenum">
              <a:rPr lang="pl-PL" smtClean="0"/>
              <a:t>‹#›</a:t>
            </a:fld>
            <a:endParaRPr lang="pl-PL"/>
          </a:p>
        </p:txBody>
      </p:sp>
    </p:spTree>
    <p:extLst>
      <p:ext uri="{BB962C8B-B14F-4D97-AF65-F5344CB8AC3E}">
        <p14:creationId xmlns:p14="http://schemas.microsoft.com/office/powerpoint/2010/main" val="2340365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7E8CC43-7567-4457-BBB3-E73D8E01B38A}" type="datetimeFigureOut">
              <a:rPr lang="pl-PL" smtClean="0"/>
              <a:t>2020-05-04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43EC3AC-D155-4BBD-AE0C-32524CD45DCD}" type="slidenum">
              <a:rPr lang="pl-PL" smtClean="0"/>
              <a:t>‹#›</a:t>
            </a:fld>
            <a:endParaRPr lang="pl-PL"/>
          </a:p>
        </p:txBody>
      </p:sp>
    </p:spTree>
    <p:extLst>
      <p:ext uri="{BB962C8B-B14F-4D97-AF65-F5344CB8AC3E}">
        <p14:creationId xmlns:p14="http://schemas.microsoft.com/office/powerpoint/2010/main" val="3094872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7E8CC43-7567-4457-BBB3-E73D8E01B38A}" type="datetimeFigureOut">
              <a:rPr lang="pl-PL" smtClean="0"/>
              <a:t>2020-05-04</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343EC3AC-D155-4BBD-AE0C-32524CD45DCD}" type="slidenum">
              <a:rPr lang="pl-PL" smtClean="0"/>
              <a:t>‹#›</a:t>
            </a:fld>
            <a:endParaRPr lang="pl-PL"/>
          </a:p>
        </p:txBody>
      </p:sp>
    </p:spTree>
    <p:extLst>
      <p:ext uri="{BB962C8B-B14F-4D97-AF65-F5344CB8AC3E}">
        <p14:creationId xmlns:p14="http://schemas.microsoft.com/office/powerpoint/2010/main" val="2714859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7E8CC43-7567-4457-BBB3-E73D8E01B38A}" type="datetimeFigureOut">
              <a:rPr lang="pl-PL" smtClean="0"/>
              <a:t>2020-05-04</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343EC3AC-D155-4BBD-AE0C-32524CD45DCD}" type="slidenum">
              <a:rPr lang="pl-PL" smtClean="0"/>
              <a:t>‹#›</a:t>
            </a:fld>
            <a:endParaRPr lang="pl-PL"/>
          </a:p>
        </p:txBody>
      </p:sp>
    </p:spTree>
    <p:extLst>
      <p:ext uri="{BB962C8B-B14F-4D97-AF65-F5344CB8AC3E}">
        <p14:creationId xmlns:p14="http://schemas.microsoft.com/office/powerpoint/2010/main" val="4039223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67E8CC43-7567-4457-BBB3-E73D8E01B38A}" type="datetimeFigureOut">
              <a:rPr lang="pl-PL" smtClean="0"/>
              <a:t>2020-05-04</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343EC3AC-D155-4BBD-AE0C-32524CD45DCD}" type="slidenum">
              <a:rPr lang="pl-PL" smtClean="0"/>
              <a:t>‹#›</a:t>
            </a:fld>
            <a:endParaRPr lang="pl-PL"/>
          </a:p>
        </p:txBody>
      </p:sp>
    </p:spTree>
    <p:extLst>
      <p:ext uri="{BB962C8B-B14F-4D97-AF65-F5344CB8AC3E}">
        <p14:creationId xmlns:p14="http://schemas.microsoft.com/office/powerpoint/2010/main" val="1143428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7E8CC43-7567-4457-BBB3-E73D8E01B38A}" type="datetimeFigureOut">
              <a:rPr lang="pl-PL" smtClean="0"/>
              <a:t>2020-05-04</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343EC3AC-D155-4BBD-AE0C-32524CD45DCD}" type="slidenum">
              <a:rPr lang="pl-PL" smtClean="0"/>
              <a:t>‹#›</a:t>
            </a:fld>
            <a:endParaRPr lang="pl-PL"/>
          </a:p>
        </p:txBody>
      </p:sp>
    </p:spTree>
    <p:extLst>
      <p:ext uri="{BB962C8B-B14F-4D97-AF65-F5344CB8AC3E}">
        <p14:creationId xmlns:p14="http://schemas.microsoft.com/office/powerpoint/2010/main" val="118892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7E8CC43-7567-4457-BBB3-E73D8E01B38A}" type="datetimeFigureOut">
              <a:rPr lang="pl-PL" smtClean="0"/>
              <a:t>2020-05-04</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343EC3AC-D155-4BBD-AE0C-32524CD45DCD}" type="slidenum">
              <a:rPr lang="pl-PL" smtClean="0"/>
              <a:t>‹#›</a:t>
            </a:fld>
            <a:endParaRPr lang="pl-PL"/>
          </a:p>
        </p:txBody>
      </p:sp>
    </p:spTree>
    <p:extLst>
      <p:ext uri="{BB962C8B-B14F-4D97-AF65-F5344CB8AC3E}">
        <p14:creationId xmlns:p14="http://schemas.microsoft.com/office/powerpoint/2010/main" val="3410355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7E8CC43-7567-4457-BBB3-E73D8E01B38A}" type="datetimeFigureOut">
              <a:rPr lang="pl-PL" smtClean="0"/>
              <a:t>2020-05-04</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343EC3AC-D155-4BBD-AE0C-32524CD45DCD}" type="slidenum">
              <a:rPr lang="pl-PL" smtClean="0"/>
              <a:t>‹#›</a:t>
            </a:fld>
            <a:endParaRPr lang="pl-PL"/>
          </a:p>
        </p:txBody>
      </p:sp>
    </p:spTree>
    <p:extLst>
      <p:ext uri="{BB962C8B-B14F-4D97-AF65-F5344CB8AC3E}">
        <p14:creationId xmlns:p14="http://schemas.microsoft.com/office/powerpoint/2010/main" val="3577263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E8CC43-7567-4457-BBB3-E73D8E01B38A}" type="datetimeFigureOut">
              <a:rPr lang="pl-PL" smtClean="0"/>
              <a:t>2020-05-04</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3EC3AC-D155-4BBD-AE0C-32524CD45DCD}" type="slidenum">
              <a:rPr lang="pl-PL" smtClean="0"/>
              <a:t>‹#›</a:t>
            </a:fld>
            <a:endParaRPr lang="pl-PL"/>
          </a:p>
        </p:txBody>
      </p:sp>
    </p:spTree>
    <p:extLst>
      <p:ext uri="{BB962C8B-B14F-4D97-AF65-F5344CB8AC3E}">
        <p14:creationId xmlns:p14="http://schemas.microsoft.com/office/powerpoint/2010/main" val="292290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youtube.com/watch?v=yv0YdFZHmgM&amp;fbclid=IwAR2OxGoOxExBC59IVN-JCPulwcM5KqzMQLbdydbHQ1OnSbAa37mLicX9PI0"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nSoLf3r93sE&amp;feature=emb_logo" TargetMode="External"/><Relationship Id="rId7" Type="http://schemas.openxmlformats.org/officeDocument/2006/relationships/image" Target="../media/image18.png"/><Relationship Id="rId2" Type="http://schemas.openxmlformats.org/officeDocument/2006/relationships/hyperlink" Target="https://www.youtube.com/watch?time_continue=14&amp;v=ycmGKe0uYY8&amp;feature=emb_logo" TargetMode="External"/><Relationship Id="rId1" Type="http://schemas.openxmlformats.org/officeDocument/2006/relationships/slideLayout" Target="../slideLayouts/slideLayout7.xml"/><Relationship Id="rId6" Type="http://schemas.openxmlformats.org/officeDocument/2006/relationships/hyperlink" Target="https://www.youtube.com/watch?v=QEX1Z-9qfvM&amp;feature=emb_logo" TargetMode="External"/><Relationship Id="rId5" Type="http://schemas.openxmlformats.org/officeDocument/2006/relationships/hyperlink" Target="https://www.youtube.com/watch?v=j-MfAjQ2Jws&amp;feature=emb_logo" TargetMode="External"/><Relationship Id="rId4" Type="http://schemas.openxmlformats.org/officeDocument/2006/relationships/hyperlink" Target="https://www.youtube.com/watch?time_continue=14&amp;v=fsCIZliVYYw&amp;feature=emb_logo"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688032" y="476672"/>
            <a:ext cx="7772400" cy="1470025"/>
          </a:xfrm>
        </p:spPr>
        <p:txBody>
          <a:bodyPr/>
          <a:lstStyle/>
          <a:p>
            <a:r>
              <a:rPr lang="pl-PL" b="1" dirty="0" smtClean="0"/>
              <a:t>4 MAJA </a:t>
            </a:r>
            <a:r>
              <a:rPr lang="pl-PL" dirty="0" smtClean="0"/>
              <a:t>obchodzimy </a:t>
            </a:r>
            <a:br>
              <a:rPr lang="pl-PL" dirty="0" smtClean="0"/>
            </a:br>
            <a:r>
              <a:rPr lang="pl-PL" dirty="0" smtClean="0">
                <a:solidFill>
                  <a:srgbClr val="FF0000"/>
                </a:solidFill>
              </a:rPr>
              <a:t>DZIEŃ STRAŻAKA</a:t>
            </a:r>
            <a:endParaRPr lang="pl-PL" dirty="0">
              <a:solidFill>
                <a:srgbClr val="FF0000"/>
              </a:solidFill>
            </a:endParaRPr>
          </a:p>
        </p:txBody>
      </p:sp>
      <p:sp>
        <p:nvSpPr>
          <p:cNvPr id="3" name="Podtytuł 2"/>
          <p:cNvSpPr>
            <a:spLocks noGrp="1"/>
          </p:cNvSpPr>
          <p:nvPr>
            <p:ph type="subTitle" idx="1"/>
          </p:nvPr>
        </p:nvSpPr>
        <p:spPr>
          <a:xfrm>
            <a:off x="1339552" y="2276872"/>
            <a:ext cx="6400800" cy="1752600"/>
          </a:xfrm>
        </p:spPr>
        <p:txBody>
          <a:bodyPr/>
          <a:lstStyle/>
          <a:p>
            <a:r>
              <a:rPr lang="pl-PL" dirty="0" smtClean="0">
                <a:solidFill>
                  <a:schemeClr val="tx1">
                    <a:lumMod val="65000"/>
                    <a:lumOff val="35000"/>
                  </a:schemeClr>
                </a:solidFill>
              </a:rPr>
              <a:t>Z tej okazji zapraszam </a:t>
            </a:r>
            <a:r>
              <a:rPr lang="pl-PL" dirty="0">
                <a:solidFill>
                  <a:schemeClr val="tx1">
                    <a:lumMod val="65000"/>
                    <a:lumOff val="35000"/>
                  </a:schemeClr>
                </a:solidFill>
              </a:rPr>
              <a:t>C</a:t>
            </a:r>
            <a:r>
              <a:rPr lang="pl-PL" dirty="0" smtClean="0">
                <a:solidFill>
                  <a:schemeClr val="tx1">
                    <a:lumMod val="65000"/>
                    <a:lumOff val="35000"/>
                  </a:schemeClr>
                </a:solidFill>
              </a:rPr>
              <a:t>ię do obejrzenia krótkiej prezentacji</a:t>
            </a:r>
            <a:endParaRPr lang="pl-PL" dirty="0">
              <a:solidFill>
                <a:schemeClr val="tx1">
                  <a:lumMod val="65000"/>
                  <a:lumOff val="35000"/>
                </a:schemeClr>
              </a:solidFill>
            </a:endParaRPr>
          </a:p>
        </p:txBody>
      </p:sp>
      <p:pic>
        <p:nvPicPr>
          <p:cNvPr id="4" name="Obraz 3"/>
          <p:cNvPicPr>
            <a:picLocks noChangeAspect="1"/>
          </p:cNvPicPr>
          <p:nvPr/>
        </p:nvPicPr>
        <p:blipFill>
          <a:blip r:embed="rId2"/>
          <a:stretch>
            <a:fillRect/>
          </a:stretch>
        </p:blipFill>
        <p:spPr>
          <a:xfrm>
            <a:off x="1940205" y="3717032"/>
            <a:ext cx="5115109" cy="286484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3708966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222644" y="332656"/>
            <a:ext cx="8568952" cy="5324535"/>
          </a:xfrm>
          <a:prstGeom prst="rect">
            <a:avLst/>
          </a:prstGeom>
        </p:spPr>
        <p:txBody>
          <a:bodyPr wrap="square">
            <a:spAutoFit/>
          </a:bodyPr>
          <a:lstStyle/>
          <a:p>
            <a:pPr algn="ctr"/>
            <a:endParaRPr lang="pl-PL" sz="2800" i="1" dirty="0" smtClean="0">
              <a:solidFill>
                <a:srgbClr val="FF0000"/>
              </a:solidFill>
            </a:endParaRPr>
          </a:p>
          <a:p>
            <a:r>
              <a:rPr lang="pl-PL" sz="2800" b="1" i="1" dirty="0" smtClean="0">
                <a:solidFill>
                  <a:schemeClr val="accent1">
                    <a:lumMod val="75000"/>
                  </a:schemeClr>
                </a:solidFill>
              </a:rPr>
              <a:t>    A jakich przedmiotów nie można gasić wodą?</a:t>
            </a:r>
          </a:p>
          <a:p>
            <a:endParaRPr lang="pl-PL" sz="2800" b="1" i="1" dirty="0" smtClean="0">
              <a:solidFill>
                <a:schemeClr val="accent1">
                  <a:lumMod val="75000"/>
                </a:schemeClr>
              </a:solidFill>
            </a:endParaRPr>
          </a:p>
          <a:p>
            <a:endParaRPr lang="pl-PL" i="1" dirty="0" smtClean="0"/>
          </a:p>
          <a:p>
            <a:pPr algn="ctr"/>
            <a:r>
              <a:rPr lang="pl-PL" sz="2000" i="1" dirty="0" smtClean="0"/>
              <a:t>Nie wolno gasić urządzeń elektrycznych, np. telewizora. </a:t>
            </a:r>
          </a:p>
          <a:p>
            <a:pPr algn="ctr"/>
            <a:r>
              <a:rPr lang="pl-PL" sz="2000" i="1" dirty="0" smtClean="0"/>
              <a:t>Do każdego pożaru trzeba użyć innych rzeczy, to jest bardzo trudne i trzeba to zostawić strażakom. Czasami używa się wody, czasami gaśnicy lub koca gaśniczego.</a:t>
            </a:r>
          </a:p>
          <a:p>
            <a:pPr algn="ctr"/>
            <a:r>
              <a:rPr lang="pl-PL" sz="2000" i="1" dirty="0" smtClean="0"/>
              <a:t>Nie zawsze też można używać do gaszenia gaśnicy.  W gaśnicy są specjalne środki chemiczne, które służą do gaszenia przedmiotów, a nie ludzi. (Stosując je na ludzi lub zwierzęta, możemy podrażnić skórę.)</a:t>
            </a:r>
          </a:p>
          <a:p>
            <a:pPr algn="ctr"/>
            <a:r>
              <a:rPr lang="pl-PL" sz="2000" i="1" dirty="0" smtClean="0"/>
              <a:t>Jeżeli zapali się na kimś ubranie, trzeba je zdjąć albo położyć płonącą osobę na podłodze,</a:t>
            </a:r>
          </a:p>
          <a:p>
            <a:pPr algn="ctr"/>
            <a:r>
              <a:rPr lang="pl-PL" sz="2000" i="1" dirty="0" smtClean="0"/>
              <a:t>owinąć lub przykryć ją kocem, kurtką lub podobną rzeczą, żeby w ten sposób zdusić płomienie. Trzeba też szybko polać poparzenia wodą, żeby je ochłodzić</a:t>
            </a:r>
          </a:p>
          <a:p>
            <a:pPr algn="ctr"/>
            <a:endParaRPr lang="pl-PL" dirty="0"/>
          </a:p>
        </p:txBody>
      </p:sp>
      <p:pic>
        <p:nvPicPr>
          <p:cNvPr id="5" name="Obraz 4"/>
          <p:cNvPicPr>
            <a:picLocks noChangeAspect="1"/>
          </p:cNvPicPr>
          <p:nvPr/>
        </p:nvPicPr>
        <p:blipFill>
          <a:blip r:embed="rId2"/>
          <a:stretch>
            <a:fillRect/>
          </a:stretch>
        </p:blipFill>
        <p:spPr>
          <a:xfrm>
            <a:off x="7308304" y="188640"/>
            <a:ext cx="1483292" cy="2028434"/>
          </a:xfrm>
          <a:prstGeom prst="ellipse">
            <a:avLst/>
          </a:prstGeom>
          <a:ln>
            <a:noFill/>
          </a:ln>
          <a:effectLst>
            <a:softEdge rad="112500"/>
          </a:effectLst>
        </p:spPr>
      </p:pic>
    </p:spTree>
    <p:extLst>
      <p:ext uri="{BB962C8B-B14F-4D97-AF65-F5344CB8AC3E}">
        <p14:creationId xmlns:p14="http://schemas.microsoft.com/office/powerpoint/2010/main" val="13130432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683568" y="188640"/>
            <a:ext cx="7615873" cy="400110"/>
          </a:xfrm>
          <a:prstGeom prst="rect">
            <a:avLst/>
          </a:prstGeom>
          <a:noFill/>
        </p:spPr>
        <p:txBody>
          <a:bodyPr wrap="square" rtlCol="0">
            <a:spAutoFit/>
          </a:bodyPr>
          <a:lstStyle/>
          <a:p>
            <a:pPr algn="ctr"/>
            <a:r>
              <a:rPr lang="pl-PL" sz="2000" b="1" dirty="0" smtClean="0">
                <a:solidFill>
                  <a:schemeClr val="accent1">
                    <a:lumMod val="75000"/>
                  </a:schemeClr>
                </a:solidFill>
              </a:rPr>
              <a:t>Zachęcam Cię do zapoznania się z piosenką „Pali się”</a:t>
            </a:r>
            <a:endParaRPr lang="pl-PL" sz="2000" b="1" dirty="0">
              <a:solidFill>
                <a:schemeClr val="accent1">
                  <a:lumMod val="75000"/>
                </a:schemeClr>
              </a:solidFill>
            </a:endParaRPr>
          </a:p>
        </p:txBody>
      </p:sp>
      <p:sp>
        <p:nvSpPr>
          <p:cNvPr id="3" name="Prostokąt 2"/>
          <p:cNvSpPr/>
          <p:nvPr/>
        </p:nvSpPr>
        <p:spPr>
          <a:xfrm>
            <a:off x="611560" y="595137"/>
            <a:ext cx="9073008" cy="523220"/>
          </a:xfrm>
          <a:prstGeom prst="rect">
            <a:avLst/>
          </a:prstGeom>
        </p:spPr>
        <p:txBody>
          <a:bodyPr wrap="square">
            <a:spAutoFit/>
          </a:bodyPr>
          <a:lstStyle/>
          <a:p>
            <a:r>
              <a:rPr lang="pl-PL" sz="1400" dirty="0">
                <a:solidFill>
                  <a:srgbClr val="FF0000"/>
                </a:solidFill>
                <a:hlinkClick r:id="rId2"/>
              </a:rPr>
              <a:t>https://www.youtube.com/watch?v=yv0YdFZHmgM&amp;fbclid=IwAR2OxGoOxExBC59IVN-JCPulwcM5KqzMQLbdydbHQ1OnSbAa37mLicX9PI0</a:t>
            </a:r>
            <a:endParaRPr lang="pl-PL" sz="1400" dirty="0">
              <a:solidFill>
                <a:srgbClr val="FF0000"/>
              </a:solidFill>
            </a:endParaRPr>
          </a:p>
        </p:txBody>
      </p:sp>
      <p:sp>
        <p:nvSpPr>
          <p:cNvPr id="4" name="Prostokąt 3"/>
          <p:cNvSpPr/>
          <p:nvPr/>
        </p:nvSpPr>
        <p:spPr>
          <a:xfrm>
            <a:off x="179512" y="1124744"/>
            <a:ext cx="4572000" cy="5355312"/>
          </a:xfrm>
          <a:prstGeom prst="rect">
            <a:avLst/>
          </a:prstGeom>
        </p:spPr>
        <p:txBody>
          <a:bodyPr>
            <a:spAutoFit/>
          </a:bodyPr>
          <a:lstStyle/>
          <a:p>
            <a:r>
              <a:rPr lang="pl-PL" dirty="0" smtClean="0"/>
              <a:t>1. Uwaga</a:t>
            </a:r>
            <a:r>
              <a:rPr lang="pl-PL" dirty="0"/>
              <a:t>! Uwaga! Uwaga! </a:t>
            </a:r>
            <a:endParaRPr lang="pl-PL" dirty="0" smtClean="0"/>
          </a:p>
          <a:p>
            <a:r>
              <a:rPr lang="pl-PL" dirty="0" smtClean="0"/>
              <a:t>     Z </a:t>
            </a:r>
            <a:r>
              <a:rPr lang="pl-PL" dirty="0"/>
              <a:t>ogniem to nie jest zabawa, </a:t>
            </a:r>
            <a:endParaRPr lang="pl-PL" dirty="0" smtClean="0"/>
          </a:p>
          <a:p>
            <a:r>
              <a:rPr lang="pl-PL" dirty="0"/>
              <a:t> </a:t>
            </a:r>
            <a:r>
              <a:rPr lang="pl-PL" dirty="0" smtClean="0"/>
              <a:t>    Właśnie </a:t>
            </a:r>
            <a:r>
              <a:rPr lang="pl-PL" dirty="0"/>
              <a:t>zapalił się dom, </a:t>
            </a:r>
            <a:endParaRPr lang="pl-PL" dirty="0" smtClean="0"/>
          </a:p>
          <a:p>
            <a:r>
              <a:rPr lang="pl-PL" dirty="0"/>
              <a:t> </a:t>
            </a:r>
            <a:r>
              <a:rPr lang="pl-PL" dirty="0" smtClean="0"/>
              <a:t>    Po </a:t>
            </a:r>
            <a:r>
              <a:rPr lang="pl-PL" dirty="0"/>
              <a:t>strażaków dzwoń! </a:t>
            </a:r>
            <a:endParaRPr lang="pl-PL" dirty="0" smtClean="0"/>
          </a:p>
          <a:p>
            <a:endParaRPr lang="pl-PL" dirty="0"/>
          </a:p>
          <a:p>
            <a:r>
              <a:rPr lang="pl-PL" dirty="0" smtClean="0"/>
              <a:t>Ref</a:t>
            </a:r>
            <a:r>
              <a:rPr lang="pl-PL" dirty="0"/>
              <a:t>. Dziewięć, dziewięć, osiem! </a:t>
            </a:r>
            <a:endParaRPr lang="pl-PL" dirty="0" smtClean="0"/>
          </a:p>
          <a:p>
            <a:r>
              <a:rPr lang="pl-PL" dirty="0"/>
              <a:t> </a:t>
            </a:r>
            <a:r>
              <a:rPr lang="pl-PL" dirty="0" smtClean="0"/>
              <a:t>       Cały </a:t>
            </a:r>
            <a:r>
              <a:rPr lang="pl-PL" dirty="0"/>
              <a:t>dom się pali! </a:t>
            </a:r>
            <a:endParaRPr lang="pl-PL" dirty="0" smtClean="0"/>
          </a:p>
          <a:p>
            <a:r>
              <a:rPr lang="pl-PL" dirty="0"/>
              <a:t> </a:t>
            </a:r>
            <a:r>
              <a:rPr lang="pl-PL" dirty="0" smtClean="0"/>
              <a:t>       Przyjeżdżajcie</a:t>
            </a:r>
            <a:r>
              <a:rPr lang="pl-PL" dirty="0"/>
              <a:t>, szybko, </a:t>
            </a:r>
            <a:endParaRPr lang="pl-PL" dirty="0" smtClean="0"/>
          </a:p>
          <a:p>
            <a:r>
              <a:rPr lang="pl-PL" dirty="0"/>
              <a:t> </a:t>
            </a:r>
            <a:r>
              <a:rPr lang="pl-PL" dirty="0" smtClean="0"/>
              <a:t>       Strażacy </a:t>
            </a:r>
            <a:r>
              <a:rPr lang="pl-PL" dirty="0"/>
              <a:t>wspaniali! (2x) </a:t>
            </a:r>
            <a:endParaRPr lang="pl-PL" dirty="0" smtClean="0"/>
          </a:p>
          <a:p>
            <a:endParaRPr lang="pl-PL" dirty="0"/>
          </a:p>
          <a:p>
            <a:r>
              <a:rPr lang="pl-PL" dirty="0" smtClean="0"/>
              <a:t>2</a:t>
            </a:r>
            <a:r>
              <a:rPr lang="pl-PL" dirty="0"/>
              <a:t>. Uwaga! Uwaga! Uwaga</a:t>
            </a:r>
            <a:r>
              <a:rPr lang="pl-PL" dirty="0" smtClean="0"/>
              <a:t>!</a:t>
            </a:r>
          </a:p>
          <a:p>
            <a:r>
              <a:rPr lang="pl-PL" dirty="0"/>
              <a:t> </a:t>
            </a:r>
            <a:r>
              <a:rPr lang="pl-PL" dirty="0" smtClean="0"/>
              <a:t>    </a:t>
            </a:r>
            <a:r>
              <a:rPr lang="pl-PL" dirty="0"/>
              <a:t>Z ogniem to nie jest zabawa</a:t>
            </a:r>
            <a:r>
              <a:rPr lang="pl-PL" dirty="0" smtClean="0"/>
              <a:t>,</a:t>
            </a:r>
          </a:p>
          <a:p>
            <a:r>
              <a:rPr lang="pl-PL" dirty="0"/>
              <a:t> </a:t>
            </a:r>
            <a:r>
              <a:rPr lang="pl-PL" dirty="0" smtClean="0"/>
              <a:t>    </a:t>
            </a:r>
            <a:r>
              <a:rPr lang="pl-PL" dirty="0"/>
              <a:t>Właśnie zapalił się las</a:t>
            </a:r>
            <a:r>
              <a:rPr lang="pl-PL" dirty="0" smtClean="0"/>
              <a:t>,</a:t>
            </a:r>
          </a:p>
          <a:p>
            <a:r>
              <a:rPr lang="pl-PL" dirty="0"/>
              <a:t> </a:t>
            </a:r>
            <a:r>
              <a:rPr lang="pl-PL" dirty="0" smtClean="0"/>
              <a:t>    </a:t>
            </a:r>
            <a:r>
              <a:rPr lang="pl-PL" dirty="0"/>
              <a:t>Na strażaków czas</a:t>
            </a:r>
            <a:r>
              <a:rPr lang="pl-PL" dirty="0" smtClean="0"/>
              <a:t>!</a:t>
            </a:r>
          </a:p>
          <a:p>
            <a:endParaRPr lang="pl-PL" dirty="0"/>
          </a:p>
          <a:p>
            <a:r>
              <a:rPr lang="pl-PL" dirty="0" smtClean="0"/>
              <a:t> </a:t>
            </a:r>
            <a:r>
              <a:rPr lang="pl-PL" dirty="0"/>
              <a:t>Ref. Dziewięć, dziewięć, osiem! </a:t>
            </a:r>
            <a:endParaRPr lang="pl-PL" dirty="0" smtClean="0"/>
          </a:p>
          <a:p>
            <a:r>
              <a:rPr lang="pl-PL" dirty="0"/>
              <a:t> </a:t>
            </a:r>
            <a:r>
              <a:rPr lang="pl-PL" dirty="0" smtClean="0"/>
              <a:t>        Cały </a:t>
            </a:r>
            <a:r>
              <a:rPr lang="pl-PL" dirty="0"/>
              <a:t>las się pali! </a:t>
            </a:r>
            <a:endParaRPr lang="pl-PL" dirty="0" smtClean="0"/>
          </a:p>
          <a:p>
            <a:r>
              <a:rPr lang="pl-PL" dirty="0"/>
              <a:t> </a:t>
            </a:r>
            <a:r>
              <a:rPr lang="pl-PL" dirty="0" smtClean="0"/>
              <a:t>        Przyjeżdżajcie</a:t>
            </a:r>
            <a:r>
              <a:rPr lang="pl-PL" dirty="0"/>
              <a:t>, szybko, </a:t>
            </a:r>
            <a:endParaRPr lang="pl-PL" dirty="0" smtClean="0"/>
          </a:p>
          <a:p>
            <a:r>
              <a:rPr lang="pl-PL" dirty="0"/>
              <a:t> </a:t>
            </a:r>
            <a:r>
              <a:rPr lang="pl-PL" dirty="0" smtClean="0"/>
              <a:t>        Strażacy </a:t>
            </a:r>
            <a:r>
              <a:rPr lang="pl-PL" dirty="0"/>
              <a:t>wspaniali! (2x) </a:t>
            </a:r>
          </a:p>
        </p:txBody>
      </p:sp>
      <p:pic>
        <p:nvPicPr>
          <p:cNvPr id="1026" name="Picture 2" descr="C:\Users\kizia mizia\Desktop\firefighter-3812661_128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18115" y="1465849"/>
            <a:ext cx="4187443" cy="499527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1168686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79512" y="896526"/>
            <a:ext cx="8856984" cy="3108543"/>
          </a:xfrm>
          <a:prstGeom prst="rect">
            <a:avLst/>
          </a:prstGeom>
        </p:spPr>
        <p:txBody>
          <a:bodyPr wrap="square">
            <a:spAutoFit/>
          </a:bodyPr>
          <a:lstStyle/>
          <a:p>
            <a:r>
              <a:rPr lang="pl-PL" sz="1400" cap="all" dirty="0" smtClean="0"/>
              <a:t>CO ZROBIĆ, W RAZIE ZAPALENIA SIĘ UBRANIA NA SOBIE, LUB NA KIMŚ.</a:t>
            </a:r>
            <a:r>
              <a:rPr lang="pl-PL" sz="1400" dirty="0" smtClean="0"/>
              <a:t/>
            </a:r>
            <a:br>
              <a:rPr lang="pl-PL" sz="1400" dirty="0" smtClean="0"/>
            </a:br>
            <a:r>
              <a:rPr lang="pl-PL" sz="1400" dirty="0" smtClean="0">
                <a:hlinkClick r:id="rId2"/>
              </a:rPr>
              <a:t>https://www.youtube.com/watch?time_continue=14&amp;v=ycmGKe0uYY8&amp;feature=emb_logo</a:t>
            </a:r>
            <a:endParaRPr lang="pl-PL" sz="1400" dirty="0" smtClean="0"/>
          </a:p>
          <a:p>
            <a:r>
              <a:rPr lang="pl-PL" sz="1400" dirty="0" smtClean="0"/>
              <a:t/>
            </a:r>
            <a:br>
              <a:rPr lang="pl-PL" sz="1400" dirty="0" smtClean="0"/>
            </a:br>
            <a:r>
              <a:rPr lang="pl-PL" sz="1400" cap="all" dirty="0" smtClean="0"/>
              <a:t>CO ZROBIĆ W PRZYPADKU POŻARU W DOMU, LUB W SZKOLE.</a:t>
            </a:r>
            <a:r>
              <a:rPr lang="pl-PL" sz="1400" dirty="0" smtClean="0"/>
              <a:t/>
            </a:r>
            <a:br>
              <a:rPr lang="pl-PL" sz="1400" dirty="0" smtClean="0"/>
            </a:br>
            <a:r>
              <a:rPr lang="pl-PL" sz="1400" dirty="0" smtClean="0">
                <a:hlinkClick r:id="rId3"/>
              </a:rPr>
              <a:t>https://www.youtube.com/watch?v=nSoLf3r93sE&amp;feature=emb_logo</a:t>
            </a:r>
            <a:endParaRPr lang="pl-PL" sz="1400" dirty="0" smtClean="0"/>
          </a:p>
          <a:p>
            <a:endParaRPr lang="pl-PL" sz="1400" dirty="0" smtClean="0"/>
          </a:p>
          <a:p>
            <a:r>
              <a:rPr lang="pl-PL" sz="1400" cap="all" dirty="0" smtClean="0"/>
              <a:t>PO OBEJRZENIU FILMU BĘDZIESZ WIEDZIEĆ, JAK NALEŻY PRAWIDŁOWO WEZWAĆ STRAŻ POŻARNĄ. </a:t>
            </a:r>
            <a:r>
              <a:rPr lang="pl-PL" sz="1400" dirty="0" smtClean="0">
                <a:hlinkClick r:id="rId4"/>
              </a:rPr>
              <a:t>https://www.youtube.com/watch?time_continue=14&amp;v=fsCIZliVYYw&amp;feature=emb_logo</a:t>
            </a:r>
            <a:endParaRPr lang="pl-PL" sz="1400" dirty="0" smtClean="0"/>
          </a:p>
          <a:p>
            <a:endParaRPr lang="pl-PL" sz="1400" dirty="0" smtClean="0"/>
          </a:p>
          <a:p>
            <a:r>
              <a:rPr lang="pl-PL" sz="1400" cap="all" dirty="0" smtClean="0"/>
              <a:t>PO OBEJRZENIU FILMU BĘDZIESZ WIEDZIEĆ CO ZROBIĆ, GDY ZAUWAŻYSZ POŻAR NA OTWARTYM TERENIE. </a:t>
            </a:r>
            <a:r>
              <a:rPr lang="pl-PL" sz="1400" dirty="0" smtClean="0">
                <a:hlinkClick r:id="rId5"/>
              </a:rPr>
              <a:t>https://www.youtube.com/watch?v=j-MfAjQ2Jws&amp;feature=emb_logo</a:t>
            </a:r>
            <a:endParaRPr lang="pl-PL" sz="1400" dirty="0" smtClean="0"/>
          </a:p>
          <a:p>
            <a:endParaRPr lang="pl-PL" sz="1400" dirty="0" smtClean="0"/>
          </a:p>
          <a:p>
            <a:r>
              <a:rPr lang="pl-PL" sz="1400" cap="all" dirty="0" smtClean="0"/>
              <a:t>PO OBEJRZENIU FILMU BĘDZIESZ ZNAĆ ZNAKI EWAKUACYJNE ORAZ ZASADY BEZPIECZNEJ EWAKUACJI.</a:t>
            </a:r>
          </a:p>
          <a:p>
            <a:r>
              <a:rPr lang="pl-PL" sz="1400" dirty="0" smtClean="0">
                <a:hlinkClick r:id="rId6"/>
              </a:rPr>
              <a:t>https://www.youtube.com/watch?v=QEX1Z-9qfvM&amp;feature=emb_logo</a:t>
            </a:r>
            <a:endParaRPr lang="pl-PL" sz="1400" dirty="0"/>
          </a:p>
        </p:txBody>
      </p:sp>
      <p:sp>
        <p:nvSpPr>
          <p:cNvPr id="3" name="pole tekstowe 2"/>
          <p:cNvSpPr txBox="1"/>
          <p:nvPr/>
        </p:nvSpPr>
        <p:spPr>
          <a:xfrm>
            <a:off x="683568" y="188640"/>
            <a:ext cx="7615873" cy="707886"/>
          </a:xfrm>
          <a:prstGeom prst="rect">
            <a:avLst/>
          </a:prstGeom>
          <a:noFill/>
        </p:spPr>
        <p:txBody>
          <a:bodyPr wrap="square" rtlCol="0">
            <a:spAutoFit/>
          </a:bodyPr>
          <a:lstStyle/>
          <a:p>
            <a:pPr algn="ctr"/>
            <a:r>
              <a:rPr lang="pl-PL" sz="2000" b="1" dirty="0" smtClean="0">
                <a:solidFill>
                  <a:schemeClr val="accent1">
                    <a:lumMod val="75000"/>
                  </a:schemeClr>
                </a:solidFill>
              </a:rPr>
              <a:t>Zapraszam Cię do obejrzenia filmów edukacyjnych przygotowanych przez Komendę Główną Państwowej Straży Pożarnej.</a:t>
            </a:r>
            <a:endParaRPr lang="pl-PL" sz="2000" b="1" dirty="0">
              <a:solidFill>
                <a:schemeClr val="accent1">
                  <a:lumMod val="75000"/>
                </a:schemeClr>
              </a:solidFill>
            </a:endParaRPr>
          </a:p>
        </p:txBody>
      </p:sp>
      <p:pic>
        <p:nvPicPr>
          <p:cNvPr id="4" name="Obraz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19872" y="3791964"/>
            <a:ext cx="5472608" cy="28474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12973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kizia mizia\Desktop\konspektd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588" y="1063428"/>
            <a:ext cx="8748464" cy="55888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 name="pole tekstowe 1"/>
          <p:cNvSpPr txBox="1"/>
          <p:nvPr/>
        </p:nvSpPr>
        <p:spPr>
          <a:xfrm>
            <a:off x="1499137" y="188640"/>
            <a:ext cx="6203365" cy="646331"/>
          </a:xfrm>
          <a:prstGeom prst="rect">
            <a:avLst/>
          </a:prstGeom>
          <a:noFill/>
        </p:spPr>
        <p:txBody>
          <a:bodyPr wrap="none" rtlCol="0">
            <a:spAutoFit/>
          </a:bodyPr>
          <a:lstStyle/>
          <a:p>
            <a:r>
              <a:rPr lang="pl-PL" sz="3600" dirty="0" smtClean="0"/>
              <a:t>Powiedz, co widzisz na obrazku?</a:t>
            </a:r>
            <a:endParaRPr lang="pl-PL" sz="3600" dirty="0"/>
          </a:p>
        </p:txBody>
      </p:sp>
      <p:sp>
        <p:nvSpPr>
          <p:cNvPr id="3" name="pole tekstowe 2"/>
          <p:cNvSpPr txBox="1"/>
          <p:nvPr/>
        </p:nvSpPr>
        <p:spPr>
          <a:xfrm>
            <a:off x="3347864" y="5949280"/>
            <a:ext cx="5195140" cy="461665"/>
          </a:xfrm>
          <a:prstGeom prst="rect">
            <a:avLst/>
          </a:prstGeom>
          <a:noFill/>
        </p:spPr>
        <p:txBody>
          <a:bodyPr wrap="none" rtlCol="0">
            <a:spAutoFit/>
          </a:bodyPr>
          <a:lstStyle/>
          <a:p>
            <a:r>
              <a:rPr lang="pl-PL" sz="2400" i="1" dirty="0">
                <a:solidFill>
                  <a:schemeClr val="bg1">
                    <a:lumMod val="95000"/>
                  </a:schemeClr>
                </a:solidFill>
              </a:rPr>
              <a:t>Tak, to są strażacy. Po </a:t>
            </a:r>
            <a:r>
              <a:rPr lang="pl-PL" sz="2400" i="1" dirty="0" smtClean="0">
                <a:solidFill>
                  <a:schemeClr val="bg1">
                    <a:lumMod val="95000"/>
                  </a:schemeClr>
                </a:solidFill>
              </a:rPr>
              <a:t>czym to poznałeś</a:t>
            </a:r>
            <a:r>
              <a:rPr lang="pl-PL" i="1" dirty="0" smtClean="0">
                <a:solidFill>
                  <a:schemeClr val="bg1">
                    <a:lumMod val="95000"/>
                  </a:schemeClr>
                </a:solidFill>
              </a:rPr>
              <a:t>?</a:t>
            </a:r>
            <a:endParaRPr lang="pl-PL" dirty="0">
              <a:solidFill>
                <a:schemeClr val="bg1">
                  <a:lumMod val="95000"/>
                </a:schemeClr>
              </a:solidFill>
            </a:endParaRPr>
          </a:p>
        </p:txBody>
      </p:sp>
    </p:spTree>
    <p:extLst>
      <p:ext uri="{BB962C8B-B14F-4D97-AF65-F5344CB8AC3E}">
        <p14:creationId xmlns:p14="http://schemas.microsoft.com/office/powerpoint/2010/main" val="4204841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144524" y="980728"/>
            <a:ext cx="5328592" cy="2246769"/>
          </a:xfrm>
          <a:prstGeom prst="rect">
            <a:avLst/>
          </a:prstGeom>
        </p:spPr>
        <p:txBody>
          <a:bodyPr wrap="square">
            <a:spAutoFit/>
          </a:bodyPr>
          <a:lstStyle/>
          <a:p>
            <a:pPr algn="ctr"/>
            <a:r>
              <a:rPr lang="pl-PL" sz="2000" dirty="0"/>
              <a:t>Strażacy, którzy wyjeżdżają, do pożaru, </a:t>
            </a:r>
            <a:endParaRPr lang="pl-PL" sz="2000" dirty="0" smtClean="0"/>
          </a:p>
          <a:p>
            <a:pPr algn="ctr"/>
            <a:r>
              <a:rPr lang="pl-PL" sz="2000" dirty="0" smtClean="0"/>
              <a:t>zakładają </a:t>
            </a:r>
            <a:r>
              <a:rPr lang="pl-PL" sz="2000" dirty="0"/>
              <a:t>na siebie specjalny strój</a:t>
            </a:r>
            <a:r>
              <a:rPr lang="pl-PL" sz="2000" dirty="0" smtClean="0"/>
              <a:t>.</a:t>
            </a:r>
          </a:p>
          <a:p>
            <a:pPr algn="ctr"/>
            <a:r>
              <a:rPr lang="pl-PL" sz="2000" dirty="0" smtClean="0"/>
              <a:t>Muszą ubrać </a:t>
            </a:r>
            <a:r>
              <a:rPr lang="pl-PL" sz="2000" dirty="0"/>
              <a:t>się w </a:t>
            </a:r>
            <a:r>
              <a:rPr lang="pl-PL" sz="2000" b="1" dirty="0"/>
              <a:t>kombinezon</a:t>
            </a:r>
            <a:r>
              <a:rPr lang="pl-PL" sz="2000" dirty="0"/>
              <a:t>. </a:t>
            </a:r>
            <a:endParaRPr lang="pl-PL" sz="2000" dirty="0" smtClean="0"/>
          </a:p>
          <a:p>
            <a:pPr algn="ctr"/>
            <a:r>
              <a:rPr lang="pl-PL" sz="2000" dirty="0" smtClean="0"/>
              <a:t>Zakładają </a:t>
            </a:r>
            <a:r>
              <a:rPr lang="pl-PL" sz="2000" b="1" dirty="0"/>
              <a:t>rękawiczki</a:t>
            </a:r>
            <a:r>
              <a:rPr lang="pl-PL" sz="2000" dirty="0"/>
              <a:t> i </a:t>
            </a:r>
            <a:r>
              <a:rPr lang="pl-PL" sz="2000" b="1" dirty="0"/>
              <a:t>buty</a:t>
            </a:r>
            <a:r>
              <a:rPr lang="pl-PL" sz="2000" dirty="0"/>
              <a:t>, </a:t>
            </a:r>
            <a:endParaRPr lang="pl-PL" sz="2000" dirty="0" smtClean="0"/>
          </a:p>
          <a:p>
            <a:pPr algn="ctr"/>
            <a:r>
              <a:rPr lang="pl-PL" sz="2000" dirty="0" smtClean="0"/>
              <a:t>a </a:t>
            </a:r>
            <a:r>
              <a:rPr lang="pl-PL" sz="2000" dirty="0"/>
              <a:t>na głowę kominiarkę</a:t>
            </a:r>
          </a:p>
          <a:p>
            <a:pPr algn="ctr"/>
            <a:r>
              <a:rPr lang="pl-PL" sz="2000" dirty="0"/>
              <a:t>i hełm. </a:t>
            </a:r>
            <a:endParaRPr lang="pl-PL" sz="2000" dirty="0" smtClean="0"/>
          </a:p>
          <a:p>
            <a:pPr algn="ctr"/>
            <a:r>
              <a:rPr lang="pl-PL" sz="2000" dirty="0" smtClean="0"/>
              <a:t>Dlaczego </a:t>
            </a:r>
            <a:r>
              <a:rPr lang="pl-PL" sz="2000" dirty="0"/>
              <a:t>muszą być tak ubrani?</a:t>
            </a:r>
          </a:p>
        </p:txBody>
      </p:sp>
      <p:sp>
        <p:nvSpPr>
          <p:cNvPr id="4" name="Prostokąt 3"/>
          <p:cNvSpPr/>
          <p:nvPr/>
        </p:nvSpPr>
        <p:spPr>
          <a:xfrm>
            <a:off x="683568" y="3886016"/>
            <a:ext cx="3600400" cy="1631216"/>
          </a:xfrm>
          <a:prstGeom prst="rect">
            <a:avLst/>
          </a:prstGeom>
        </p:spPr>
        <p:txBody>
          <a:bodyPr wrap="square">
            <a:spAutoFit/>
          </a:bodyPr>
          <a:lstStyle/>
          <a:p>
            <a:pPr algn="ctr"/>
            <a:r>
              <a:rPr lang="pl-PL" sz="2000" i="1" dirty="0" smtClean="0"/>
              <a:t>Hełmy, </a:t>
            </a:r>
            <a:r>
              <a:rPr lang="pl-PL" sz="2000" i="1" dirty="0"/>
              <a:t>które noszą, chronią ich głowy w </a:t>
            </a:r>
            <a:r>
              <a:rPr lang="pl-PL" sz="2000" i="1" dirty="0" smtClean="0"/>
              <a:t>czasie akcji</a:t>
            </a:r>
            <a:r>
              <a:rPr lang="pl-PL" sz="2000" i="1" dirty="0"/>
              <a:t>.</a:t>
            </a:r>
          </a:p>
          <a:p>
            <a:pPr algn="ctr"/>
            <a:r>
              <a:rPr lang="pl-PL" sz="2000" i="1" dirty="0" smtClean="0"/>
              <a:t>Strażak ma </a:t>
            </a:r>
            <a:r>
              <a:rPr lang="pl-PL" sz="2000" i="1" dirty="0"/>
              <a:t>na kurtce i </a:t>
            </a:r>
            <a:r>
              <a:rPr lang="pl-PL" sz="2000" i="1" dirty="0" smtClean="0"/>
              <a:t>spodniach pasy</a:t>
            </a:r>
            <a:r>
              <a:rPr lang="pl-PL" sz="2000" i="1" dirty="0"/>
              <a:t>, które </a:t>
            </a:r>
            <a:r>
              <a:rPr lang="pl-PL" sz="2000" i="1" dirty="0" smtClean="0"/>
              <a:t>świecą (nazywają się odblaski), żeby </a:t>
            </a:r>
            <a:r>
              <a:rPr lang="pl-PL" sz="2000" i="1" dirty="0"/>
              <a:t>było ich widać</a:t>
            </a:r>
            <a:r>
              <a:rPr lang="pl-PL" sz="2000" i="1" dirty="0" smtClean="0"/>
              <a:t>.</a:t>
            </a:r>
            <a:endParaRPr lang="pl-PL" sz="2000" i="1"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203741"/>
            <a:ext cx="3781130" cy="64807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9032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72696" y="116632"/>
            <a:ext cx="9071304" cy="3647152"/>
          </a:xfrm>
          <a:prstGeom prst="rect">
            <a:avLst/>
          </a:prstGeom>
        </p:spPr>
        <p:txBody>
          <a:bodyPr wrap="square">
            <a:spAutoFit/>
          </a:bodyPr>
          <a:lstStyle/>
          <a:p>
            <a:r>
              <a:rPr lang="pl-PL" i="1" dirty="0" smtClean="0"/>
              <a:t>                                     </a:t>
            </a:r>
            <a:r>
              <a:rPr lang="pl-PL" sz="2800" i="1" dirty="0" smtClean="0"/>
              <a:t>  </a:t>
            </a:r>
          </a:p>
          <a:p>
            <a:r>
              <a:rPr lang="pl-PL" sz="2800" i="1" dirty="0"/>
              <a:t> </a:t>
            </a:r>
            <a:r>
              <a:rPr lang="pl-PL" sz="2800" i="1" dirty="0" smtClean="0"/>
              <a:t>                           Kiedy dzwonimy </a:t>
            </a:r>
            <a:r>
              <a:rPr lang="pl-PL" sz="2800" i="1" dirty="0"/>
              <a:t>po straż pożarną? </a:t>
            </a:r>
            <a:endParaRPr lang="pl-PL" sz="2800" i="1" dirty="0" smtClean="0"/>
          </a:p>
          <a:p>
            <a:pPr algn="ctr"/>
            <a:endParaRPr lang="pl-PL" i="1" dirty="0"/>
          </a:p>
          <a:p>
            <a:pPr algn="ctr"/>
            <a:r>
              <a:rPr lang="pl-PL" sz="2000" i="1" dirty="0" smtClean="0"/>
              <a:t>Po straż </a:t>
            </a:r>
            <a:r>
              <a:rPr lang="pl-PL" sz="2000" i="1" dirty="0"/>
              <a:t>dzwonimy, gdy zauważymy pożar. </a:t>
            </a:r>
            <a:endParaRPr lang="pl-PL" sz="2000" i="1" dirty="0" smtClean="0"/>
          </a:p>
          <a:p>
            <a:pPr algn="ctr"/>
            <a:r>
              <a:rPr lang="pl-PL" sz="2000" i="1" dirty="0" smtClean="0"/>
              <a:t>Czasami, gdy zdarzy </a:t>
            </a:r>
            <a:r>
              <a:rPr lang="pl-PL" sz="2000" i="1" dirty="0"/>
              <a:t>się </a:t>
            </a:r>
            <a:r>
              <a:rPr lang="pl-PL" sz="2000" i="1" dirty="0" smtClean="0"/>
              <a:t>wypadek również musi </a:t>
            </a:r>
            <a:r>
              <a:rPr lang="pl-PL" sz="2000" i="1" dirty="0"/>
              <a:t>przyjechać straż ze specjalnym sprzętem.</a:t>
            </a:r>
          </a:p>
          <a:p>
            <a:pPr algn="ctr"/>
            <a:r>
              <a:rPr lang="pl-PL" sz="2000" i="1" dirty="0" smtClean="0"/>
              <a:t>Strażacy przyjeżdżają </a:t>
            </a:r>
            <a:r>
              <a:rPr lang="pl-PL" sz="2000" i="1" dirty="0"/>
              <a:t>także, gdy ktoś się topi lub </a:t>
            </a:r>
            <a:r>
              <a:rPr lang="pl-PL" sz="2000" i="1" dirty="0" smtClean="0"/>
              <a:t>zatrzasnął się </a:t>
            </a:r>
            <a:r>
              <a:rPr lang="pl-PL" sz="2000" i="1" dirty="0"/>
              <a:t>w windzie</a:t>
            </a:r>
            <a:r>
              <a:rPr lang="pl-PL" sz="2000" i="1" dirty="0" smtClean="0"/>
              <a:t>.</a:t>
            </a:r>
          </a:p>
          <a:p>
            <a:pPr algn="ctr"/>
            <a:endParaRPr lang="pl-PL" sz="2000" i="1" dirty="0"/>
          </a:p>
          <a:p>
            <a:pPr algn="ctr"/>
            <a:r>
              <a:rPr lang="pl-PL" sz="1900" i="1" dirty="0"/>
              <a:t>Jak </a:t>
            </a:r>
            <a:r>
              <a:rPr lang="pl-PL" sz="1900" i="1" dirty="0" smtClean="0"/>
              <a:t>Ci </a:t>
            </a:r>
            <a:r>
              <a:rPr lang="pl-PL" sz="1900" i="1" dirty="0"/>
              <a:t>się wydaje, czy praca strażaków jest łatwa i bezpieczna</a:t>
            </a:r>
            <a:r>
              <a:rPr lang="pl-PL" sz="1900" i="1" dirty="0" smtClean="0"/>
              <a:t>?</a:t>
            </a:r>
          </a:p>
          <a:p>
            <a:pPr algn="ctr"/>
            <a:endParaRPr lang="pl-PL" sz="1900" i="1" dirty="0"/>
          </a:p>
          <a:p>
            <a:pPr algn="ctr"/>
            <a:r>
              <a:rPr lang="pl-PL" sz="1900" i="1" dirty="0" smtClean="0"/>
              <a:t>Na jaki numer dzwonimy </a:t>
            </a:r>
            <a:r>
              <a:rPr lang="pl-PL" sz="1900" i="1" dirty="0"/>
              <a:t>k</a:t>
            </a:r>
            <a:r>
              <a:rPr lang="pl-PL" sz="1900" i="1" dirty="0" smtClean="0"/>
              <a:t>iedy </a:t>
            </a:r>
            <a:r>
              <a:rPr lang="pl-PL" sz="1900" i="1" dirty="0"/>
              <a:t>potrzebna jest pomoc straży </a:t>
            </a:r>
            <a:r>
              <a:rPr lang="pl-PL" sz="1900" i="1" dirty="0" smtClean="0"/>
              <a:t>pożarnej?  </a:t>
            </a:r>
            <a:endParaRPr lang="pl-PL" sz="19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799049"/>
            <a:ext cx="4240328" cy="27920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8348" y="3834314"/>
            <a:ext cx="4212477" cy="27215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Obraz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235" y="116632"/>
            <a:ext cx="1296144" cy="1296144"/>
          </a:xfrm>
          <a:prstGeom prst="rect">
            <a:avLst/>
          </a:prstGeom>
        </p:spPr>
      </p:pic>
    </p:spTree>
    <p:extLst>
      <p:ext uri="{BB962C8B-B14F-4D97-AF65-F5344CB8AC3E}">
        <p14:creationId xmlns:p14="http://schemas.microsoft.com/office/powerpoint/2010/main" val="19097330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0" y="30540"/>
            <a:ext cx="9144000" cy="3939540"/>
          </a:xfrm>
          <a:prstGeom prst="rect">
            <a:avLst/>
          </a:prstGeom>
        </p:spPr>
        <p:txBody>
          <a:bodyPr wrap="square">
            <a:spAutoFit/>
          </a:bodyPr>
          <a:lstStyle/>
          <a:p>
            <a:r>
              <a:rPr lang="pl-PL" sz="2000" b="1" i="1" dirty="0" smtClean="0">
                <a:solidFill>
                  <a:srgbClr val="FF0000"/>
                </a:solidFill>
              </a:rPr>
              <a:t>Czym strażacy jeżdżą do pożaru?</a:t>
            </a:r>
          </a:p>
          <a:p>
            <a:endParaRPr lang="pl-PL" sz="1400" i="1" dirty="0" smtClean="0"/>
          </a:p>
          <a:p>
            <a:r>
              <a:rPr lang="pl-PL" sz="1600" i="1" dirty="0" smtClean="0"/>
              <a:t>Samochodem. Samochody </a:t>
            </a:r>
            <a:r>
              <a:rPr lang="pl-PL" sz="1600" i="1" dirty="0"/>
              <a:t>strażackie są czerwone. Są małe i duże. Na każdym wozie strażackim są białe </a:t>
            </a:r>
            <a:r>
              <a:rPr lang="pl-PL" sz="1600" i="1" dirty="0" smtClean="0"/>
              <a:t>cyfry i </a:t>
            </a:r>
            <a:r>
              <a:rPr lang="pl-PL" sz="1600" i="1" dirty="0"/>
              <a:t>literki, które określają, skąd są strażacy oraz jaki to jest samochód – może być np. </a:t>
            </a:r>
            <a:r>
              <a:rPr lang="pl-PL" sz="1600" i="1" dirty="0" smtClean="0"/>
              <a:t>samochód gaśniczy</a:t>
            </a:r>
            <a:r>
              <a:rPr lang="pl-PL" sz="1600" i="1" dirty="0"/>
              <a:t>, który jedzie, gdy coś się pali, może być samochód techniczny, który jeździ do </a:t>
            </a:r>
            <a:r>
              <a:rPr lang="pl-PL" sz="1600" i="1" dirty="0" smtClean="0"/>
              <a:t>wypadków drogowych</a:t>
            </a:r>
            <a:r>
              <a:rPr lang="pl-PL" sz="1600" i="1" dirty="0"/>
              <a:t>.</a:t>
            </a:r>
          </a:p>
          <a:p>
            <a:r>
              <a:rPr lang="pl-PL" sz="1600" i="1" dirty="0" smtClean="0"/>
              <a:t>Wszystkie </a:t>
            </a:r>
            <a:r>
              <a:rPr lang="pl-PL" sz="1600" i="1" dirty="0"/>
              <a:t>są czerwone, mają światła i sygnały dźwiękowe, które strażacy </a:t>
            </a:r>
            <a:r>
              <a:rPr lang="pl-PL" sz="1600" i="1" dirty="0" smtClean="0"/>
              <a:t>włączają, kiedy </a:t>
            </a:r>
            <a:r>
              <a:rPr lang="pl-PL" sz="1600" i="1" dirty="0"/>
              <a:t>jadą do pożaru</a:t>
            </a:r>
            <a:r>
              <a:rPr lang="pl-PL" sz="1600" i="1" dirty="0" smtClean="0"/>
              <a:t>.</a:t>
            </a:r>
          </a:p>
          <a:p>
            <a:endParaRPr lang="pl-PL" sz="2000" i="1" dirty="0"/>
          </a:p>
          <a:p>
            <a:endParaRPr lang="pl-PL" sz="2000" i="1" dirty="0" smtClean="0"/>
          </a:p>
          <a:p>
            <a:r>
              <a:rPr lang="pl-PL" sz="2000" b="1" i="1" dirty="0" smtClean="0">
                <a:solidFill>
                  <a:srgbClr val="FF0000"/>
                </a:solidFill>
              </a:rPr>
              <a:t>Jaki </a:t>
            </a:r>
            <a:r>
              <a:rPr lang="pl-PL" sz="2000" b="1" i="1" dirty="0">
                <a:solidFill>
                  <a:srgbClr val="FF0000"/>
                </a:solidFill>
              </a:rPr>
              <a:t>dźwięk wydaje wóz strażacki? </a:t>
            </a:r>
            <a:endParaRPr lang="pl-PL" sz="2000" b="1" i="1" dirty="0" smtClean="0">
              <a:solidFill>
                <a:srgbClr val="FF0000"/>
              </a:solidFill>
            </a:endParaRPr>
          </a:p>
          <a:p>
            <a:endParaRPr lang="pl-PL" sz="1400" i="1" dirty="0" smtClean="0"/>
          </a:p>
          <a:p>
            <a:endParaRPr lang="pl-PL" sz="1400" i="1" dirty="0"/>
          </a:p>
          <a:p>
            <a:r>
              <a:rPr lang="pl-PL" sz="1600" i="1" dirty="0" smtClean="0"/>
              <a:t>Co </a:t>
            </a:r>
            <a:r>
              <a:rPr lang="pl-PL" sz="1600" i="1" dirty="0"/>
              <a:t>należy zrobić, gdy zobaczymy strażaków jadących na sygnale?</a:t>
            </a:r>
          </a:p>
          <a:p>
            <a:r>
              <a:rPr lang="pl-PL" sz="1600" i="1" dirty="0" smtClean="0"/>
              <a:t>Trzeba się </a:t>
            </a:r>
            <a:r>
              <a:rPr lang="pl-PL" sz="1600" i="1" dirty="0"/>
              <a:t>zatrzymać</a:t>
            </a:r>
            <a:r>
              <a:rPr lang="pl-PL" sz="1600" dirty="0"/>
              <a:t>. </a:t>
            </a:r>
            <a:r>
              <a:rPr lang="pl-PL" sz="1600" i="1" dirty="0" smtClean="0"/>
              <a:t>Nawet, gdy </a:t>
            </a:r>
            <a:r>
              <a:rPr lang="pl-PL" sz="1600" i="1" dirty="0"/>
              <a:t>mamy zielone światło i chcemy przejść przez </a:t>
            </a:r>
            <a:r>
              <a:rPr lang="pl-PL" sz="1600" i="1" dirty="0" smtClean="0"/>
              <a:t>pasy trzeba </a:t>
            </a:r>
            <a:r>
              <a:rPr lang="pl-PL" sz="1600" i="1" dirty="0"/>
              <a:t>poczekać, aż </a:t>
            </a:r>
            <a:r>
              <a:rPr lang="pl-PL" sz="1600" i="1" dirty="0" smtClean="0"/>
              <a:t>Straż na sygnale przejedzie</a:t>
            </a:r>
            <a:r>
              <a:rPr lang="pl-PL" sz="1600" i="1" dirty="0"/>
              <a:t>. Nigdy nie wchodzimy na jezdnię, gdy widzimy samochód </a:t>
            </a:r>
            <a:r>
              <a:rPr lang="pl-PL" sz="1600" i="1" dirty="0" smtClean="0"/>
              <a:t>na sygnale. Straż </a:t>
            </a:r>
            <a:r>
              <a:rPr lang="pl-PL" sz="1600" i="1" dirty="0"/>
              <a:t>jedzie na sygnale, gdy komuś potrzebna jest jej pomoc i musi szybko dostać się na miejsce</a:t>
            </a:r>
            <a:r>
              <a:rPr lang="pl-PL" sz="1600" i="1" dirty="0" smtClean="0"/>
              <a:t>.</a:t>
            </a:r>
            <a:endParaRPr lang="pl-PL" sz="1600" i="1" dirty="0"/>
          </a:p>
        </p:txBody>
      </p:sp>
      <p:pic>
        <p:nvPicPr>
          <p:cNvPr id="4098" name="Picture 2" descr="GRZEGORZ FORTUN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6479" y="4150298"/>
            <a:ext cx="3699974" cy="24678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100" name="Picture 4" descr="Nowe wozy strażackie dla OSP: Miasto Jaworzn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9952" y="3970080"/>
            <a:ext cx="4688278" cy="26463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 name="Straż pożarna.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139952" y="1700808"/>
            <a:ext cx="1181164" cy="1181164"/>
          </a:xfrm>
          <a:prstGeom prst="rect">
            <a:avLst/>
          </a:prstGeom>
        </p:spPr>
      </p:pic>
    </p:spTree>
    <p:extLst>
      <p:ext uri="{BB962C8B-B14F-4D97-AF65-F5344CB8AC3E}">
        <p14:creationId xmlns:p14="http://schemas.microsoft.com/office/powerpoint/2010/main" val="281460685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2919"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395536" y="332656"/>
            <a:ext cx="8308374" cy="2677656"/>
          </a:xfrm>
          <a:prstGeom prst="rect">
            <a:avLst/>
          </a:prstGeom>
        </p:spPr>
        <p:txBody>
          <a:bodyPr wrap="square">
            <a:spAutoFit/>
          </a:bodyPr>
          <a:lstStyle/>
          <a:p>
            <a:pPr algn="ctr"/>
            <a:r>
              <a:rPr lang="pl-PL" sz="2400" dirty="0" smtClean="0"/>
              <a:t>Na obrazku widzimy dzieci, które </a:t>
            </a:r>
            <a:r>
              <a:rPr lang="pl-PL" sz="2400" dirty="0" smtClean="0">
                <a:solidFill>
                  <a:srgbClr val="FF0000"/>
                </a:solidFill>
              </a:rPr>
              <a:t>próbują zapalić świeczkę</a:t>
            </a:r>
            <a:r>
              <a:rPr lang="pl-PL" sz="2400" dirty="0" smtClean="0"/>
              <a:t>. Nie ma przy nich rodziców. Myślisz, że to, co robią, jest bezpieczne? Czy to jest zabawa odpowiednia dla dzieci? Dlaczego? </a:t>
            </a:r>
          </a:p>
          <a:p>
            <a:endParaRPr lang="pl-PL" sz="2400" dirty="0" smtClean="0"/>
          </a:p>
          <a:p>
            <a:pPr algn="ctr"/>
            <a:r>
              <a:rPr lang="pl-PL" sz="2400" dirty="0" smtClean="0"/>
              <a:t>Czym jeszcze nie powinny bawić się dzieci, a czego nie ma na obrazku? Jak myślisz, co się może dalej wydarzyć? </a:t>
            </a:r>
            <a:br>
              <a:rPr lang="pl-PL" sz="2400" dirty="0" smtClean="0"/>
            </a:br>
            <a:r>
              <a:rPr lang="pl-PL" sz="2400" dirty="0" smtClean="0"/>
              <a:t>Co może być na kolejnym obrazku? </a:t>
            </a:r>
            <a:endParaRPr lang="pl-PL" sz="24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27920" y="2347839"/>
            <a:ext cx="3643606" cy="49685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85253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32504" y="188640"/>
            <a:ext cx="8859975" cy="3570208"/>
          </a:xfrm>
          <a:prstGeom prst="rect">
            <a:avLst/>
          </a:prstGeom>
        </p:spPr>
        <p:txBody>
          <a:bodyPr wrap="square">
            <a:spAutoFit/>
          </a:bodyPr>
          <a:lstStyle/>
          <a:p>
            <a:pPr algn="ctr"/>
            <a:r>
              <a:rPr lang="pl-PL" sz="2000" dirty="0" smtClean="0">
                <a:solidFill>
                  <a:srgbClr val="FF0000"/>
                </a:solidFill>
              </a:rPr>
              <a:t>Co się stało? Co jest na tym obrazku? </a:t>
            </a:r>
          </a:p>
          <a:p>
            <a:endParaRPr lang="pl-PL" sz="1400" dirty="0" smtClean="0"/>
          </a:p>
          <a:p>
            <a:pPr algn="ctr"/>
            <a:r>
              <a:rPr lang="pl-PL" sz="1600" dirty="0" smtClean="0"/>
              <a:t>Zapalił się stół. Dzieci powinny szybko powiedzieć o tym rodzicom lub powiadomić kogoś starszego, np. babcię, dziadka, ciocię. Jeśli są same w domu, powinny wyjść z mieszkania i zawiadomić sąsiadów lub inne osoby dorosłe. </a:t>
            </a:r>
          </a:p>
          <a:p>
            <a:pPr algn="ctr"/>
            <a:r>
              <a:rPr lang="pl-PL" sz="1600" dirty="0" smtClean="0"/>
              <a:t>Dzieci nie mogą same gasić pożaru. Ogień jest niebezpieczny - można się poparzyć. Nie zawsze można gasić go wodą (np. gdy zapali się jakieś urządzenie elektryczne, jak telewizor). Dorośli wiedzą, co zrobić w takiej sytuacji. Trzeba też zadzwonić po straż pożarną.</a:t>
            </a:r>
            <a:endParaRPr lang="pl-PL" sz="1600" dirty="0"/>
          </a:p>
          <a:p>
            <a:pPr algn="ctr"/>
            <a:r>
              <a:rPr lang="pl-PL" sz="1600" dirty="0"/>
              <a:t>G</a:t>
            </a:r>
            <a:r>
              <a:rPr lang="pl-PL" sz="1600" dirty="0" smtClean="0"/>
              <a:t>dy zobaczymy, że coś się pali w domu </a:t>
            </a:r>
            <a:r>
              <a:rPr lang="pl-PL" sz="1600" dirty="0"/>
              <a:t>n</a:t>
            </a:r>
            <a:r>
              <a:rPr lang="pl-PL" sz="1600" dirty="0" smtClean="0"/>
              <a:t>ie można chować się za firanki, do szafki. Trzeba szybko wyjść z palącego się mieszkania. </a:t>
            </a:r>
          </a:p>
          <a:p>
            <a:pPr algn="ctr"/>
            <a:r>
              <a:rPr lang="pl-PL" sz="1600" dirty="0"/>
              <a:t>G</a:t>
            </a:r>
            <a:r>
              <a:rPr lang="pl-PL" sz="1600" dirty="0" smtClean="0"/>
              <a:t>dy się pali i jest dużo dymu wychodzimy z mieszkania jak pieski lub kotki na czworakach. Wtedy będzie lepiej oddychać. Można też przyłożyć sobie do buzi i noska ręcznik lub chusteczkę, żeby nie wdychać dymu i trzeba iść blisko ściany, by nie zabłądzić. </a:t>
            </a:r>
          </a:p>
          <a:p>
            <a:pPr algn="ctr"/>
            <a:r>
              <a:rPr lang="pl-PL" sz="1600" dirty="0" smtClean="0"/>
              <a:t>Jak myślisz, co zrobiły dzieci z obrazka? Co będzie na kolejnej ilustracji? </a:t>
            </a:r>
            <a:endParaRPr lang="pl-PL" sz="16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131840" y="3224330"/>
            <a:ext cx="3096344" cy="41044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81567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755576" y="404664"/>
            <a:ext cx="7632848" cy="2031325"/>
          </a:xfrm>
          <a:prstGeom prst="rect">
            <a:avLst/>
          </a:prstGeom>
        </p:spPr>
        <p:txBody>
          <a:bodyPr wrap="square">
            <a:spAutoFit/>
          </a:bodyPr>
          <a:lstStyle/>
          <a:p>
            <a:pPr algn="ctr"/>
            <a:r>
              <a:rPr lang="pl-PL" sz="2800" dirty="0" smtClean="0">
                <a:solidFill>
                  <a:srgbClr val="FF0000"/>
                </a:solidFill>
              </a:rPr>
              <a:t>Co jest na obrazku? </a:t>
            </a:r>
          </a:p>
          <a:p>
            <a:endParaRPr lang="pl-PL" dirty="0"/>
          </a:p>
          <a:p>
            <a:pPr algn="ctr"/>
            <a:r>
              <a:rPr lang="pl-PL" sz="2000" dirty="0" smtClean="0"/>
              <a:t>Dzieci zadzwoniły po straż. Raczej nie były zadowolone, że tak się stało. Na pewno było im przykro, że tak zakończyła się ich zabawa. Dlatego trzeba pamiętać, że zabawa zapałkami, świeczkami jest niebezpieczna. Można spowodować pożar.</a:t>
            </a:r>
            <a:endParaRPr lang="pl-PL" sz="20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681580" y="1784715"/>
            <a:ext cx="3780840" cy="56292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5671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046" y="764703"/>
            <a:ext cx="1471613" cy="14192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Prostokąt 1"/>
          <p:cNvSpPr/>
          <p:nvPr/>
        </p:nvSpPr>
        <p:spPr>
          <a:xfrm>
            <a:off x="1691680" y="156702"/>
            <a:ext cx="6309804" cy="523220"/>
          </a:xfrm>
          <a:prstGeom prst="rect">
            <a:avLst/>
          </a:prstGeom>
        </p:spPr>
        <p:txBody>
          <a:bodyPr wrap="none">
            <a:spAutoFit/>
          </a:bodyPr>
          <a:lstStyle/>
          <a:p>
            <a:pPr algn="ctr"/>
            <a:r>
              <a:rPr lang="pl-PL" sz="2800" i="1" dirty="0" smtClean="0">
                <a:solidFill>
                  <a:srgbClr val="FF0000"/>
                </a:solidFill>
              </a:rPr>
              <a:t>Czym, oprócz wody,  można ugasić ogień? </a:t>
            </a:r>
          </a:p>
        </p:txBody>
      </p:sp>
      <p:sp>
        <p:nvSpPr>
          <p:cNvPr id="3" name="Prostokąt 2"/>
          <p:cNvSpPr/>
          <p:nvPr/>
        </p:nvSpPr>
        <p:spPr>
          <a:xfrm>
            <a:off x="2953396" y="1120373"/>
            <a:ext cx="6120680" cy="707886"/>
          </a:xfrm>
          <a:prstGeom prst="rect">
            <a:avLst/>
          </a:prstGeom>
        </p:spPr>
        <p:txBody>
          <a:bodyPr wrap="square">
            <a:spAutoFit/>
          </a:bodyPr>
          <a:lstStyle/>
          <a:p>
            <a:r>
              <a:rPr lang="pl-PL" sz="2000" i="1" dirty="0" smtClean="0"/>
              <a:t>Piasek z łopatą może służyć nie tylko do zabawy, ale również wtedy, gdy musimy ugasić pożar.</a:t>
            </a:r>
            <a:endParaRPr lang="pl-PL" sz="2000" i="1" dirty="0"/>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492896"/>
            <a:ext cx="1670571" cy="17701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Prostokąt 3"/>
          <p:cNvSpPr/>
          <p:nvPr/>
        </p:nvSpPr>
        <p:spPr>
          <a:xfrm>
            <a:off x="2953396" y="2852936"/>
            <a:ext cx="5904656" cy="1323439"/>
          </a:xfrm>
          <a:prstGeom prst="rect">
            <a:avLst/>
          </a:prstGeom>
        </p:spPr>
        <p:txBody>
          <a:bodyPr wrap="square">
            <a:spAutoFit/>
          </a:bodyPr>
          <a:lstStyle/>
          <a:p>
            <a:r>
              <a:rPr lang="pl-PL" sz="2000" i="1" dirty="0" smtClean="0"/>
              <a:t>To jest specjalny koc gaśniczy, który również stosuje się do gaszenia</a:t>
            </a:r>
            <a:r>
              <a:rPr lang="pl-PL" sz="2000" dirty="0" smtClean="0"/>
              <a:t>. </a:t>
            </a:r>
            <a:r>
              <a:rPr lang="pl-PL" sz="2000" i="1" dirty="0" smtClean="0"/>
              <a:t>Koca używa się wtedy, gdy pożar jest mały i nie można gasić ognia np. wodą. Kocem można ugasić ogień na człowieku</a:t>
            </a:r>
            <a:endParaRPr lang="pl-PL" sz="2000" dirty="0"/>
          </a:p>
        </p:txBody>
      </p:sp>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772" y="4795795"/>
            <a:ext cx="2555776" cy="14701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Prostokąt 4"/>
          <p:cNvSpPr/>
          <p:nvPr/>
        </p:nvSpPr>
        <p:spPr>
          <a:xfrm>
            <a:off x="2953396" y="4869159"/>
            <a:ext cx="5544616" cy="1323439"/>
          </a:xfrm>
          <a:prstGeom prst="rect">
            <a:avLst/>
          </a:prstGeom>
        </p:spPr>
        <p:txBody>
          <a:bodyPr wrap="square">
            <a:spAutoFit/>
          </a:bodyPr>
          <a:lstStyle/>
          <a:p>
            <a:r>
              <a:rPr lang="pl-PL" sz="2000" i="1" dirty="0" smtClean="0"/>
              <a:t>To jest gaśnica. Jest ciężka, bo znajduje się w niej dużo specjalnego środka do gaszenia. Trzeba umieć się nią posługiwać. Gaśnicy używa się często, gdy nie można gasić pożaru wodą.</a:t>
            </a:r>
          </a:p>
        </p:txBody>
      </p:sp>
    </p:spTree>
    <p:extLst>
      <p:ext uri="{BB962C8B-B14F-4D97-AF65-F5344CB8AC3E}">
        <p14:creationId xmlns:p14="http://schemas.microsoft.com/office/powerpoint/2010/main" val="1292675279"/>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361</TotalTime>
  <Words>1009</Words>
  <Application>Microsoft Office PowerPoint</Application>
  <PresentationFormat>Pokaz na ekranie (4:3)</PresentationFormat>
  <Paragraphs>91</Paragraphs>
  <Slides>12</Slides>
  <Notes>0</Notes>
  <HiddenSlides>0</HiddenSlides>
  <MMClips>1</MMClips>
  <ScaleCrop>false</ScaleCrop>
  <HeadingPairs>
    <vt:vector size="4" baseType="variant">
      <vt:variant>
        <vt:lpstr>Motyw</vt:lpstr>
      </vt:variant>
      <vt:variant>
        <vt:i4>1</vt:i4>
      </vt:variant>
      <vt:variant>
        <vt:lpstr>Tytuły slajdów</vt:lpstr>
      </vt:variant>
      <vt:variant>
        <vt:i4>12</vt:i4>
      </vt:variant>
    </vt:vector>
  </HeadingPairs>
  <TitlesOfParts>
    <vt:vector size="13" baseType="lpstr">
      <vt:lpstr>Motyw pakietu Office</vt:lpstr>
      <vt:lpstr>4 MAJA obchodzimy  DZIEŃ STRAŻAKA</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kizia mizia</dc:creator>
  <cp:lastModifiedBy>Ania</cp:lastModifiedBy>
  <cp:revision>27</cp:revision>
  <dcterms:created xsi:type="dcterms:W3CDTF">2020-04-27T15:09:54Z</dcterms:created>
  <dcterms:modified xsi:type="dcterms:W3CDTF">2020-05-04T08:33:01Z</dcterms:modified>
</cp:coreProperties>
</file>